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56" r:id="rId5"/>
    <p:sldId id="257" r:id="rId6"/>
    <p:sldId id="275" r:id="rId7"/>
    <p:sldId id="282" r:id="rId8"/>
    <p:sldId id="283" r:id="rId9"/>
    <p:sldId id="285" r:id="rId10"/>
    <p:sldId id="284" r:id="rId11"/>
    <p:sldId id="286"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3500EC-9D76-47D7-9F39-799581C92463}" v="2" dt="2019-11-26T08:16:14.1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e364d0b9-009e-4116-b78a-a86aed516e71" providerId="ADAL" clId="{743500EC-9D76-47D7-9F39-799581C92463}"/>
    <pc:docChg chg="undo custSel addSld delSld modSld">
      <pc:chgData name="Stijn Weijermars" userId="e364d0b9-009e-4116-b78a-a86aed516e71" providerId="ADAL" clId="{743500EC-9D76-47D7-9F39-799581C92463}" dt="2019-11-26T08:17:14.445" v="145" actId="404"/>
      <pc:docMkLst>
        <pc:docMk/>
      </pc:docMkLst>
      <pc:sldChg chg="modSp">
        <pc:chgData name="Stijn Weijermars" userId="e364d0b9-009e-4116-b78a-a86aed516e71" providerId="ADAL" clId="{743500EC-9D76-47D7-9F39-799581C92463}" dt="2019-11-26T08:12:46.641" v="109" actId="20577"/>
        <pc:sldMkLst>
          <pc:docMk/>
          <pc:sldMk cId="4240300181" sldId="256"/>
        </pc:sldMkLst>
        <pc:spChg chg="mod">
          <ac:chgData name="Stijn Weijermars" userId="e364d0b9-009e-4116-b78a-a86aed516e71" providerId="ADAL" clId="{743500EC-9D76-47D7-9F39-799581C92463}" dt="2019-11-26T08:12:46.641" v="109" actId="20577"/>
          <ac:spMkLst>
            <pc:docMk/>
            <pc:sldMk cId="4240300181" sldId="256"/>
            <ac:spMk id="4" creationId="{00000000-0000-0000-0000-000000000000}"/>
          </ac:spMkLst>
        </pc:spChg>
      </pc:sldChg>
      <pc:sldChg chg="delSp modSp">
        <pc:chgData name="Stijn Weijermars" userId="e364d0b9-009e-4116-b78a-a86aed516e71" providerId="ADAL" clId="{743500EC-9D76-47D7-9F39-799581C92463}" dt="2019-11-26T07:46:40.199" v="20" actId="20577"/>
        <pc:sldMkLst>
          <pc:docMk/>
          <pc:sldMk cId="1054132113" sldId="257"/>
        </pc:sldMkLst>
        <pc:spChg chg="mod">
          <ac:chgData name="Stijn Weijermars" userId="e364d0b9-009e-4116-b78a-a86aed516e71" providerId="ADAL" clId="{743500EC-9D76-47D7-9F39-799581C92463}" dt="2019-11-26T07:46:40.199" v="20" actId="20577"/>
          <ac:spMkLst>
            <pc:docMk/>
            <pc:sldMk cId="1054132113" sldId="257"/>
            <ac:spMk id="3" creationId="{00000000-0000-0000-0000-000000000000}"/>
          </ac:spMkLst>
        </pc:spChg>
        <pc:picChg chg="del">
          <ac:chgData name="Stijn Weijermars" userId="e364d0b9-009e-4116-b78a-a86aed516e71" providerId="ADAL" clId="{743500EC-9D76-47D7-9F39-799581C92463}" dt="2019-11-26T07:46:32.571" v="0" actId="478"/>
          <ac:picMkLst>
            <pc:docMk/>
            <pc:sldMk cId="1054132113" sldId="257"/>
            <ac:picMk id="9220" creationId="{00000000-0000-0000-0000-000000000000}"/>
          </ac:picMkLst>
        </pc:picChg>
      </pc:sldChg>
      <pc:sldChg chg="del">
        <pc:chgData name="Stijn Weijermars" userId="e364d0b9-009e-4116-b78a-a86aed516e71" providerId="ADAL" clId="{743500EC-9D76-47D7-9F39-799581C92463}" dt="2019-11-26T07:47:02.868" v="21" actId="2696"/>
        <pc:sldMkLst>
          <pc:docMk/>
          <pc:sldMk cId="383377195" sldId="274"/>
        </pc:sldMkLst>
      </pc:sldChg>
      <pc:sldChg chg="add del">
        <pc:chgData name="Stijn Weijermars" userId="e364d0b9-009e-4116-b78a-a86aed516e71" providerId="ADAL" clId="{743500EC-9D76-47D7-9F39-799581C92463}" dt="2019-11-26T07:47:07.408" v="24" actId="2696"/>
        <pc:sldMkLst>
          <pc:docMk/>
          <pc:sldMk cId="99337765" sldId="275"/>
        </pc:sldMkLst>
      </pc:sldChg>
      <pc:sldChg chg="del">
        <pc:chgData name="Stijn Weijermars" userId="e364d0b9-009e-4116-b78a-a86aed516e71" providerId="ADAL" clId="{743500EC-9D76-47D7-9F39-799581C92463}" dt="2019-11-26T07:47:03.657" v="22" actId="2696"/>
        <pc:sldMkLst>
          <pc:docMk/>
          <pc:sldMk cId="4238267987" sldId="281"/>
        </pc:sldMkLst>
      </pc:sldChg>
      <pc:sldChg chg="modSp">
        <pc:chgData name="Stijn Weijermars" userId="e364d0b9-009e-4116-b78a-a86aed516e71" providerId="ADAL" clId="{743500EC-9D76-47D7-9F39-799581C92463}" dt="2019-11-26T08:11:11.507" v="46" actId="20577"/>
        <pc:sldMkLst>
          <pc:docMk/>
          <pc:sldMk cId="2082383406" sldId="284"/>
        </pc:sldMkLst>
        <pc:spChg chg="mod">
          <ac:chgData name="Stijn Weijermars" userId="e364d0b9-009e-4116-b78a-a86aed516e71" providerId="ADAL" clId="{743500EC-9D76-47D7-9F39-799581C92463}" dt="2019-11-26T08:11:11.507" v="46" actId="20577"/>
          <ac:spMkLst>
            <pc:docMk/>
            <pc:sldMk cId="2082383406" sldId="284"/>
            <ac:spMk id="2" creationId="{00000000-0000-0000-0000-000000000000}"/>
          </ac:spMkLst>
        </pc:spChg>
      </pc:sldChg>
      <pc:sldChg chg="modSp add">
        <pc:chgData name="Stijn Weijermars" userId="e364d0b9-009e-4116-b78a-a86aed516e71" providerId="ADAL" clId="{743500EC-9D76-47D7-9F39-799581C92463}" dt="2019-11-26T08:17:14.445" v="145" actId="404"/>
        <pc:sldMkLst>
          <pc:docMk/>
          <pc:sldMk cId="2938323718" sldId="286"/>
        </pc:sldMkLst>
        <pc:spChg chg="mod">
          <ac:chgData name="Stijn Weijermars" userId="e364d0b9-009e-4116-b78a-a86aed516e71" providerId="ADAL" clId="{743500EC-9D76-47D7-9F39-799581C92463}" dt="2019-11-26T08:17:14.445" v="145" actId="404"/>
          <ac:spMkLst>
            <pc:docMk/>
            <pc:sldMk cId="2938323718" sldId="286"/>
            <ac:spMk id="2" creationId="{973D9D18-8FCE-47EE-9674-5C66FF43D51D}"/>
          </ac:spMkLst>
        </pc:spChg>
        <pc:spChg chg="mod">
          <ac:chgData name="Stijn Weijermars" userId="e364d0b9-009e-4116-b78a-a86aed516e71" providerId="ADAL" clId="{743500EC-9D76-47D7-9F39-799581C92463}" dt="2019-11-26T08:14:15.257" v="139" actId="20577"/>
          <ac:spMkLst>
            <pc:docMk/>
            <pc:sldMk cId="2938323718" sldId="286"/>
            <ac:spMk id="3" creationId="{FD3EA27E-41ED-4084-B198-3A08EDB6881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9DDF3E-FFCB-4B3E-87F8-187B9D9F90B7}" type="datetimeFigureOut">
              <a:rPr lang="nl-NL" smtClean="0"/>
              <a:t>26-11-2019</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533DFC-07A8-4CF3-9448-54F0C4632332}" type="slidenum">
              <a:rPr lang="nl-NL" smtClean="0"/>
              <a:t>‹nr.›</a:t>
            </a:fld>
            <a:endParaRPr lang="nl-NL"/>
          </a:p>
        </p:txBody>
      </p:sp>
    </p:spTree>
    <p:extLst>
      <p:ext uri="{BB962C8B-B14F-4D97-AF65-F5344CB8AC3E}">
        <p14:creationId xmlns:p14="http://schemas.microsoft.com/office/powerpoint/2010/main" val="3638892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F533DFC-07A8-4CF3-9448-54F0C4632332}" type="slidenum">
              <a:rPr lang="nl-NL" smtClean="0"/>
              <a:t>2</a:t>
            </a:fld>
            <a:endParaRPr lang="nl-NL"/>
          </a:p>
        </p:txBody>
      </p:sp>
    </p:spTree>
    <p:extLst>
      <p:ext uri="{BB962C8B-B14F-4D97-AF65-F5344CB8AC3E}">
        <p14:creationId xmlns:p14="http://schemas.microsoft.com/office/powerpoint/2010/main" val="161346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F2F610A-1095-45A9-A24A-F41E17E1E168}" type="datetime1">
              <a:rPr lang="nl-NL" smtClean="0"/>
              <a:t>26-11-2019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39C40EB-DDB9-4EB7-A3B6-B3930A8A32A3}" type="datetime1">
              <a:rPr lang="nl-NL" smtClean="0"/>
              <a:t>26-11-2019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E7F5DCB-1508-4C7A-A12F-5266E40B8C7D}" type="datetime1">
              <a:rPr lang="nl-NL" smtClean="0"/>
              <a:t>26-11-2019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pic>
        <p:nvPicPr>
          <p:cNvPr id="7" name="Picture 2" descr="http://www.zakendoennextgen.nl/images/over.png"/>
          <p:cNvPicPr>
            <a:picLocks noChangeAspect="1" noChangeArrowheads="1"/>
          </p:cNvPicPr>
          <p:nvPr userDrawn="1"/>
        </p:nvPicPr>
        <p:blipFill>
          <a:blip r:embed="rId2" cstate="print"/>
          <a:srcRect l="40809"/>
          <a:stretch>
            <a:fillRect/>
          </a:stretch>
        </p:blipFill>
        <p:spPr bwMode="auto">
          <a:xfrm>
            <a:off x="7524328" y="188640"/>
            <a:ext cx="1375608" cy="1340768"/>
          </a:xfrm>
          <a:prstGeom prst="rect">
            <a:avLst/>
          </a:prstGeom>
          <a:noFill/>
        </p:spPr>
      </p:pic>
      <p:sp>
        <p:nvSpPr>
          <p:cNvPr id="8" name="Title 7"/>
          <p:cNvSpPr>
            <a:spLocks noGrp="1"/>
          </p:cNvSpPr>
          <p:nvPr>
            <p:ph type="title"/>
          </p:nvPr>
        </p:nvSpPr>
        <p:spPr>
          <a:xfrm>
            <a:off x="755576" y="764704"/>
            <a:ext cx="8229600" cy="1143000"/>
          </a:xfrm>
        </p:spPr>
        <p:txBody>
          <a:bodyPr/>
          <a:lstStyle/>
          <a:p>
            <a:r>
              <a:rPr lang="en-US" dirty="0"/>
              <a:t>Click to edit Master title style</a:t>
            </a:r>
            <a:endParaRPr lang="nl-NL" dirty="0"/>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0D80D88-659D-4B4D-83CF-7A8636B0DC5B}" type="datetime1">
              <a:rPr lang="nl-NL" smtClean="0"/>
              <a:t>26-11-2019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018293A-4818-4620-8263-12EE6672AE62}" type="datetime1">
              <a:rPr lang="nl-NL" smtClean="0"/>
              <a:t>26-11-2019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BA9B92C-7FB4-4EC2-B135-B6120E5005FE}" type="datetime1">
              <a:rPr lang="nl-NL" smtClean="0"/>
              <a:t>26-11-2019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12FC826-112F-4337-8C4B-7470BFEEAAC8}" type="datetime1">
              <a:rPr lang="nl-NL" smtClean="0"/>
              <a:t>26-11-2019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341CCA-B8ED-4C6F-9CEC-C122DFD73796}" type="datetime1">
              <a:rPr lang="nl-NL" smtClean="0"/>
              <a:t>26-11-2019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D30E322-C28B-4880-8CAD-9CDA6B7F3B3D}" type="datetime1">
              <a:rPr lang="nl-NL" smtClean="0"/>
              <a:t>26-11-2019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548C8E3-A7BA-4500-A66B-62414C71F4A1}" type="datetime1">
              <a:rPr lang="nl-NL" smtClean="0"/>
              <a:t>26-11-2019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77B73-1EEB-4696-B476-701A6CBD0826}" type="datetime1">
              <a:rPr lang="nl-NL" smtClean="0"/>
              <a:t>26-11-2019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pPr/>
              <a:t>‹nr.›</a:t>
            </a:fld>
            <a:endParaRPr lang="nl-NL"/>
          </a:p>
        </p:txBody>
      </p:sp>
      <p:pic>
        <p:nvPicPr>
          <p:cNvPr id="7" name="Picture 2"/>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7"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360000" y="360000"/>
            <a:ext cx="4500032" cy="2862322"/>
          </a:xfrm>
          <a:prstGeom prst="rect">
            <a:avLst/>
          </a:prstGeom>
          <a:noFill/>
        </p:spPr>
        <p:txBody>
          <a:bodyPr wrap="square" rtlCol="0">
            <a:spAutoFit/>
          </a:bodyPr>
          <a:lstStyle/>
          <a:p>
            <a:r>
              <a:rPr lang="nl-NL" sz="4800" b="1" dirty="0">
                <a:solidFill>
                  <a:schemeClr val="tx2">
                    <a:lumMod val="75000"/>
                  </a:schemeClr>
                </a:solidFill>
                <a:cs typeface="Arial" pitchFamily="34" charset="0"/>
              </a:rPr>
              <a:t>De Nieuwe economie </a:t>
            </a:r>
            <a:endParaRPr lang="nl-NL" sz="4000" b="1" dirty="0">
              <a:solidFill>
                <a:schemeClr val="tx2">
                  <a:lumMod val="75000"/>
                </a:schemeClr>
              </a:solidFill>
              <a:cs typeface="Arial" pitchFamily="34" charset="0"/>
            </a:endParaRPr>
          </a:p>
          <a:p>
            <a:r>
              <a:rPr lang="nl-NL" sz="2800" dirty="0">
                <a:solidFill>
                  <a:schemeClr val="tx2">
                    <a:lumMod val="75000"/>
                  </a:schemeClr>
                </a:solidFill>
                <a:cs typeface="Arial" pitchFamily="34" charset="0"/>
              </a:rPr>
              <a:t>Les 3</a:t>
            </a:r>
          </a:p>
          <a:p>
            <a:r>
              <a:rPr lang="nl-NL" sz="2800" dirty="0">
                <a:solidFill>
                  <a:schemeClr val="tx2">
                    <a:lumMod val="75000"/>
                  </a:schemeClr>
                </a:solidFill>
                <a:cs typeface="Arial" pitchFamily="34" charset="0"/>
              </a:rPr>
              <a:t>3</a:t>
            </a:r>
            <a:r>
              <a:rPr lang="nl-NL" sz="2800" baseline="30000" dirty="0">
                <a:solidFill>
                  <a:schemeClr val="tx2">
                    <a:lumMod val="75000"/>
                  </a:schemeClr>
                </a:solidFill>
                <a:cs typeface="Arial" pitchFamily="34" charset="0"/>
              </a:rPr>
              <a:t>e</a:t>
            </a:r>
            <a:r>
              <a:rPr lang="nl-NL" sz="2800" dirty="0">
                <a:solidFill>
                  <a:schemeClr val="tx2">
                    <a:lumMod val="75000"/>
                  </a:schemeClr>
                </a:solidFill>
                <a:cs typeface="Arial" pitchFamily="34" charset="0"/>
              </a:rPr>
              <a:t> venster: Schaalgrootte</a:t>
            </a:r>
          </a:p>
          <a:p>
            <a:r>
              <a:rPr lang="nl-NL" sz="2800" dirty="0">
                <a:solidFill>
                  <a:schemeClr val="tx2">
                    <a:lumMod val="75000"/>
                  </a:schemeClr>
                </a:solidFill>
                <a:cs typeface="Arial" pitchFamily="34" charset="0"/>
              </a:rPr>
              <a:t>26 november 2019</a:t>
            </a:r>
          </a:p>
        </p:txBody>
      </p:sp>
      <p:pic>
        <p:nvPicPr>
          <p:cNvPr id="10244" name="Picture 4" descr="https://i.ytimg.com/vi/WaIzJKmQB-c/maxresdefault.jpg"/>
          <p:cNvPicPr>
            <a:picLocks noChangeAspect="1" noChangeArrowheads="1"/>
          </p:cNvPicPr>
          <p:nvPr/>
        </p:nvPicPr>
        <p:blipFill>
          <a:blip r:embed="rId3" cstate="print">
            <a:clrChange>
              <a:clrFrom>
                <a:srgbClr val="FFFFFF"/>
              </a:clrFrom>
              <a:clrTo>
                <a:srgbClr val="FFFFFF">
                  <a:alpha val="0"/>
                </a:srgbClr>
              </a:clrTo>
            </a:clrChange>
          </a:blip>
          <a:srcRect l="7317"/>
          <a:stretch>
            <a:fillRect/>
          </a:stretch>
        </p:blipFill>
        <p:spPr bwMode="auto">
          <a:xfrm>
            <a:off x="4213407" y="1575717"/>
            <a:ext cx="4912936" cy="2981700"/>
          </a:xfrm>
          <a:prstGeom prst="rect">
            <a:avLst/>
          </a:prstGeom>
          <a:noFill/>
        </p:spPr>
      </p:pic>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712" y="216000"/>
            <a:ext cx="6645424" cy="648072"/>
          </a:xfrm>
        </p:spPr>
        <p:txBody>
          <a:bodyPr>
            <a:normAutofit/>
          </a:bodyPr>
          <a:lstStyle/>
          <a:p>
            <a:pPr algn="l"/>
            <a:r>
              <a:rPr lang="nl-NL" sz="3200" dirty="0"/>
              <a:t>Programma</a:t>
            </a:r>
          </a:p>
        </p:txBody>
      </p:sp>
      <p:sp>
        <p:nvSpPr>
          <p:cNvPr id="3" name="Tijdelijke aanduiding voor inhoud 2"/>
          <p:cNvSpPr>
            <a:spLocks noGrp="1"/>
          </p:cNvSpPr>
          <p:nvPr>
            <p:ph idx="1"/>
          </p:nvPr>
        </p:nvSpPr>
        <p:spPr>
          <a:xfrm>
            <a:off x="1505452" y="1628800"/>
            <a:ext cx="7361804" cy="4380611"/>
          </a:xfrm>
        </p:spPr>
        <p:txBody>
          <a:bodyPr>
            <a:normAutofit/>
          </a:bodyPr>
          <a:lstStyle/>
          <a:p>
            <a:pPr>
              <a:buFont typeface="Wingdings" pitchFamily="2" charset="2"/>
              <a:buChar char="§"/>
            </a:pPr>
            <a:r>
              <a:rPr lang="nl-NL" dirty="0"/>
              <a:t>Huiswerk</a:t>
            </a:r>
          </a:p>
          <a:p>
            <a:pPr>
              <a:buFont typeface="Wingdings" pitchFamily="2" charset="2"/>
              <a:buChar char="§"/>
            </a:pPr>
            <a:r>
              <a:rPr lang="nl-NL" dirty="0"/>
              <a:t>3</a:t>
            </a:r>
            <a:r>
              <a:rPr lang="nl-NL" baseline="30000" dirty="0"/>
              <a:t>e</a:t>
            </a:r>
            <a:r>
              <a:rPr lang="nl-NL" dirty="0"/>
              <a:t> venster Schaalgrootte</a:t>
            </a:r>
          </a:p>
          <a:p>
            <a:pPr>
              <a:buFont typeface="Wingdings" pitchFamily="2" charset="2"/>
              <a:buChar char="§"/>
            </a:pPr>
            <a:endParaRPr lang="nl-NL" dirty="0"/>
          </a:p>
        </p:txBody>
      </p:sp>
      <p:pic>
        <p:nvPicPr>
          <p:cNvPr id="9218" name="Picture 2" descr="http://www.zakendoennextgen.nl/images/over.png"/>
          <p:cNvPicPr>
            <a:picLocks noChangeAspect="1" noChangeArrowheads="1"/>
          </p:cNvPicPr>
          <p:nvPr/>
        </p:nvPicPr>
        <p:blipFill>
          <a:blip r:embed="rId3" cstate="print"/>
          <a:srcRect l="40809"/>
          <a:stretch>
            <a:fillRect/>
          </a:stretch>
        </p:blipFill>
        <p:spPr bwMode="auto">
          <a:xfrm>
            <a:off x="7524328" y="188640"/>
            <a:ext cx="1375608" cy="1340768"/>
          </a:xfrm>
          <a:prstGeom prst="rect">
            <a:avLst/>
          </a:prstGeom>
          <a:noFill/>
        </p:spPr>
      </p:pic>
    </p:spTree>
    <p:extLst>
      <p:ext uri="{BB962C8B-B14F-4D97-AF65-F5344CB8AC3E}">
        <p14:creationId xmlns:p14="http://schemas.microsoft.com/office/powerpoint/2010/main" val="105413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nl-NL" dirty="0"/>
              <a:t>3</a:t>
            </a:r>
            <a:r>
              <a:rPr lang="nl-NL" baseline="30000" dirty="0"/>
              <a:t>e</a:t>
            </a:r>
            <a:r>
              <a:rPr lang="nl-NL" dirty="0"/>
              <a:t> venster: Schaalgrootte</a:t>
            </a:r>
          </a:p>
        </p:txBody>
      </p:sp>
      <p:sp>
        <p:nvSpPr>
          <p:cNvPr id="6" name="Tijdelijke aanduiding voor inhoud 5"/>
          <p:cNvSpPr>
            <a:spLocks noGrp="1"/>
          </p:cNvSpPr>
          <p:nvPr>
            <p:ph idx="1"/>
          </p:nvPr>
        </p:nvSpPr>
        <p:spPr>
          <a:xfrm>
            <a:off x="2051720" y="1907704"/>
            <a:ext cx="6635080" cy="4218459"/>
          </a:xfrm>
        </p:spPr>
        <p:txBody>
          <a:bodyPr>
            <a:normAutofit/>
          </a:bodyPr>
          <a:lstStyle/>
          <a:p>
            <a:pPr marL="0" indent="0">
              <a:buNone/>
            </a:pPr>
            <a:r>
              <a:rPr lang="nl-NL" dirty="0"/>
              <a:t>In de oude economie is groot eigenlijk altijd goed: Er wordt gestreefd naar </a:t>
            </a:r>
            <a:r>
              <a:rPr lang="nl-NL" i="1" dirty="0"/>
              <a:t>winst</a:t>
            </a:r>
            <a:r>
              <a:rPr lang="nl-NL" dirty="0"/>
              <a:t>maximalisatie -&gt; dus aantrekkelijk om productie in landen te plaatsen met de laagste productiekosten.</a:t>
            </a:r>
          </a:p>
          <a:p>
            <a:pPr marL="0" indent="0">
              <a:buNone/>
            </a:pPr>
            <a:r>
              <a:rPr lang="nl-NL" dirty="0"/>
              <a:t>In de nieuwe economie gaat het over maximaliseren van de </a:t>
            </a:r>
            <a:r>
              <a:rPr lang="nl-NL" i="1" dirty="0"/>
              <a:t>waarde.</a:t>
            </a:r>
          </a:p>
        </p:txBody>
      </p:sp>
    </p:spTree>
    <p:extLst>
      <p:ext uri="{BB962C8B-B14F-4D97-AF65-F5344CB8AC3E}">
        <p14:creationId xmlns:p14="http://schemas.microsoft.com/office/powerpoint/2010/main" val="99337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2051720" y="2204864"/>
            <a:ext cx="6933456" cy="3921299"/>
          </a:xfrm>
        </p:spPr>
        <p:txBody>
          <a:bodyPr>
            <a:normAutofit fontScale="92500"/>
          </a:bodyPr>
          <a:lstStyle/>
          <a:p>
            <a:r>
              <a:rPr lang="nl-NL" dirty="0"/>
              <a:t>Welke woorden herken je in het woord </a:t>
            </a:r>
            <a:r>
              <a:rPr lang="nl-NL" dirty="0" err="1"/>
              <a:t>glocalisering</a:t>
            </a:r>
            <a:r>
              <a:rPr lang="nl-NL" dirty="0"/>
              <a:t>? </a:t>
            </a:r>
          </a:p>
          <a:p>
            <a:pPr lvl="1"/>
            <a:r>
              <a:rPr lang="nl-NL" dirty="0"/>
              <a:t>Global &gt; globalisering </a:t>
            </a:r>
          </a:p>
          <a:p>
            <a:pPr lvl="1"/>
            <a:r>
              <a:rPr lang="nl-NL" dirty="0" err="1"/>
              <a:t>Local</a:t>
            </a:r>
            <a:r>
              <a:rPr lang="nl-NL" dirty="0"/>
              <a:t> &gt; lokalisering </a:t>
            </a:r>
          </a:p>
          <a:p>
            <a:r>
              <a:rPr lang="nl-NL" dirty="0"/>
              <a:t>In de oude economie zijn de ondernemingsschalen een trapje naar boven. Hoe sneller je boven bent, hoe beter. </a:t>
            </a:r>
          </a:p>
          <a:p>
            <a:r>
              <a:rPr lang="nl-NL" dirty="0"/>
              <a:t>Lokaal &gt; Nationaal &gt; Regionaal &gt; Mondiaal</a:t>
            </a:r>
          </a:p>
        </p:txBody>
      </p:sp>
      <p:sp>
        <p:nvSpPr>
          <p:cNvPr id="3" name="Titel 2"/>
          <p:cNvSpPr>
            <a:spLocks noGrp="1"/>
          </p:cNvSpPr>
          <p:nvPr>
            <p:ph type="title"/>
          </p:nvPr>
        </p:nvSpPr>
        <p:spPr/>
        <p:txBody>
          <a:bodyPr/>
          <a:lstStyle/>
          <a:p>
            <a:r>
              <a:rPr lang="nl-NL" dirty="0" err="1"/>
              <a:t>Glocalisering</a:t>
            </a:r>
            <a:endParaRPr lang="nl-NL" dirty="0"/>
          </a:p>
        </p:txBody>
      </p:sp>
    </p:spTree>
    <p:extLst>
      <p:ext uri="{BB962C8B-B14F-4D97-AF65-F5344CB8AC3E}">
        <p14:creationId xmlns:p14="http://schemas.microsoft.com/office/powerpoint/2010/main" val="118535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2051720" y="2204864"/>
            <a:ext cx="6635080" cy="3921299"/>
          </a:xfrm>
        </p:spPr>
        <p:txBody>
          <a:bodyPr/>
          <a:lstStyle/>
          <a:p>
            <a:r>
              <a:rPr lang="nl-NL" dirty="0"/>
              <a:t>In de nieuwe economie zijn bedrijven maximaal mondiaal én maximaal lokaal, zolang er maar waarde op de drie vlakken gecreëerd wordt. </a:t>
            </a:r>
          </a:p>
          <a:p>
            <a:pPr lvl="1"/>
            <a:r>
              <a:rPr lang="nl-NL" dirty="0"/>
              <a:t>Sociale waarde </a:t>
            </a:r>
          </a:p>
          <a:p>
            <a:pPr lvl="1"/>
            <a:r>
              <a:rPr lang="nl-NL" dirty="0"/>
              <a:t>Ecologische waarde </a:t>
            </a:r>
          </a:p>
          <a:p>
            <a:pPr lvl="1"/>
            <a:r>
              <a:rPr lang="nl-NL" dirty="0"/>
              <a:t>Financiële waarde</a:t>
            </a:r>
          </a:p>
        </p:txBody>
      </p:sp>
      <p:sp>
        <p:nvSpPr>
          <p:cNvPr id="3" name="Titel 2"/>
          <p:cNvSpPr>
            <a:spLocks noGrp="1"/>
          </p:cNvSpPr>
          <p:nvPr>
            <p:ph type="title"/>
          </p:nvPr>
        </p:nvSpPr>
        <p:spPr/>
        <p:txBody>
          <a:bodyPr/>
          <a:lstStyle/>
          <a:p>
            <a:r>
              <a:rPr lang="nl-NL" dirty="0" err="1"/>
              <a:t>Glocalisering</a:t>
            </a:r>
            <a:endParaRPr lang="nl-NL" dirty="0"/>
          </a:p>
        </p:txBody>
      </p:sp>
      <p:pic>
        <p:nvPicPr>
          <p:cNvPr id="1026" name="Picture 2" descr="Afbeeldingsresultaat voor think global act loc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7" y="4347103"/>
            <a:ext cx="3347864" cy="2510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704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899592" y="2204864"/>
            <a:ext cx="7787208" cy="3921299"/>
          </a:xfrm>
        </p:spPr>
        <p:txBody>
          <a:bodyPr>
            <a:normAutofit fontScale="92500" lnSpcReduction="10000"/>
          </a:bodyPr>
          <a:lstStyle/>
          <a:p>
            <a:pPr marL="0" indent="0">
              <a:buNone/>
            </a:pPr>
            <a:r>
              <a:rPr lang="nl-NL" dirty="0"/>
              <a:t>De drie vuistregels van ‘</a:t>
            </a:r>
            <a:r>
              <a:rPr lang="nl-NL" dirty="0" err="1"/>
              <a:t>glocaal</a:t>
            </a:r>
            <a:r>
              <a:rPr lang="nl-NL" dirty="0"/>
              <a:t>’ ondernemen </a:t>
            </a:r>
          </a:p>
          <a:p>
            <a:pPr marL="514350" indent="-514350">
              <a:buAutoNum type="arabicPeriod"/>
            </a:pPr>
            <a:r>
              <a:rPr lang="nl-NL" dirty="0"/>
              <a:t>Klik met je buren &gt; (grote) bedrijven zouden contact moeten maken met (kleine) lokale gemeenschappen. </a:t>
            </a:r>
          </a:p>
          <a:p>
            <a:pPr marL="514350" indent="-514350">
              <a:buAutoNum type="arabicPeriod"/>
            </a:pPr>
            <a:r>
              <a:rPr lang="nl-NL" dirty="0"/>
              <a:t>Weet de weg op het web &gt; optimale digitale infrastructuur voor globale uitwisseling van informatie en kennis. </a:t>
            </a:r>
          </a:p>
          <a:p>
            <a:pPr marL="514350" indent="-514350">
              <a:buAutoNum type="arabicPeriod"/>
            </a:pPr>
            <a:r>
              <a:rPr lang="nl-NL" dirty="0"/>
              <a:t>Verplaats zo min mogelijk &gt; minimaal verkeer van grondstoffen, goederen, producten en personen.</a:t>
            </a:r>
          </a:p>
        </p:txBody>
      </p:sp>
      <p:sp>
        <p:nvSpPr>
          <p:cNvPr id="3" name="Titel 2"/>
          <p:cNvSpPr>
            <a:spLocks noGrp="1"/>
          </p:cNvSpPr>
          <p:nvPr>
            <p:ph type="title"/>
          </p:nvPr>
        </p:nvSpPr>
        <p:spPr/>
        <p:txBody>
          <a:bodyPr/>
          <a:lstStyle/>
          <a:p>
            <a:r>
              <a:rPr lang="nl-NL" dirty="0" err="1"/>
              <a:t>Glocalisering</a:t>
            </a:r>
            <a:endParaRPr lang="nl-NL" dirty="0"/>
          </a:p>
        </p:txBody>
      </p:sp>
    </p:spTree>
    <p:extLst>
      <p:ext uri="{BB962C8B-B14F-4D97-AF65-F5344CB8AC3E}">
        <p14:creationId xmlns:p14="http://schemas.microsoft.com/office/powerpoint/2010/main" val="419735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251520" y="1235893"/>
            <a:ext cx="8728484" cy="4929411"/>
          </a:xfrm>
        </p:spPr>
        <p:txBody>
          <a:bodyPr>
            <a:noAutofit/>
          </a:bodyPr>
          <a:lstStyle/>
          <a:p>
            <a:pPr marL="0" indent="0">
              <a:buNone/>
            </a:pPr>
            <a:r>
              <a:rPr lang="nl-NL" sz="1400" dirty="0"/>
              <a:t>In de nieuwe economie proberen bedrijven het beste van twee werelden te combineren, door naast nationaal, regionaal of globaal, óók lokaal actief te zijn. </a:t>
            </a:r>
          </a:p>
          <a:p>
            <a:r>
              <a:rPr lang="nl-NL" sz="1400" dirty="0" err="1"/>
              <a:t>Marqt</a:t>
            </a:r>
            <a:r>
              <a:rPr lang="nl-NL" sz="1400" dirty="0"/>
              <a:t> </a:t>
            </a:r>
          </a:p>
          <a:p>
            <a:r>
              <a:rPr lang="nl-NL" sz="1400" dirty="0"/>
              <a:t>Tony </a:t>
            </a:r>
            <a:r>
              <a:rPr lang="nl-NL" sz="1400" dirty="0" err="1"/>
              <a:t>Chocolonely</a:t>
            </a:r>
            <a:r>
              <a:rPr lang="nl-NL" sz="1400" dirty="0"/>
              <a:t> </a:t>
            </a:r>
          </a:p>
          <a:p>
            <a:r>
              <a:rPr lang="nl-NL" sz="1400" dirty="0"/>
              <a:t>Brandt &amp; Levie </a:t>
            </a:r>
          </a:p>
          <a:p>
            <a:r>
              <a:rPr lang="nl-NL" sz="1400" dirty="0"/>
              <a:t>Starbucks </a:t>
            </a:r>
          </a:p>
          <a:p>
            <a:r>
              <a:rPr lang="nl-NL" sz="1400" dirty="0"/>
              <a:t>Heineken </a:t>
            </a:r>
          </a:p>
          <a:p>
            <a:pPr marL="0" indent="0">
              <a:buNone/>
            </a:pPr>
            <a:endParaRPr lang="nl-NL" sz="1400" dirty="0"/>
          </a:p>
          <a:p>
            <a:pPr marL="0" indent="0">
              <a:buNone/>
            </a:pPr>
            <a:r>
              <a:rPr lang="nl-NL" sz="1400" dirty="0"/>
              <a:t>Deze opdracht maak je samen met je ondernemersgroepje Kies een bedrijf. Geef een beschrijving van het bedrijf. </a:t>
            </a:r>
          </a:p>
          <a:p>
            <a:pPr marL="0" indent="0">
              <a:buNone/>
            </a:pPr>
            <a:r>
              <a:rPr lang="nl-NL" sz="1400" dirty="0"/>
              <a:t>Geef een beschrijving van het product of de dienst die geleverd wordt.</a:t>
            </a:r>
          </a:p>
          <a:p>
            <a:pPr marL="400050" lvl="1" indent="0">
              <a:buNone/>
            </a:pPr>
            <a:r>
              <a:rPr lang="nl-NL" sz="1200" dirty="0"/>
              <a:t>Creëert het bedrijf sociale waarde? Zo ja, hoe? </a:t>
            </a:r>
          </a:p>
          <a:p>
            <a:pPr marL="400050" lvl="1" indent="0">
              <a:buNone/>
            </a:pPr>
            <a:r>
              <a:rPr lang="nl-NL" sz="1200" dirty="0"/>
              <a:t>Creëert het bedrijf ecologische waarde? Zo ja, hoe? </a:t>
            </a:r>
          </a:p>
          <a:p>
            <a:pPr marL="400050" lvl="1" indent="0">
              <a:buNone/>
            </a:pPr>
            <a:r>
              <a:rPr lang="nl-NL" sz="1200" dirty="0"/>
              <a:t>Creëert het bedrijf financiële waarde? </a:t>
            </a:r>
          </a:p>
          <a:p>
            <a:pPr marL="0" indent="0">
              <a:buNone/>
            </a:pPr>
            <a:r>
              <a:rPr lang="nl-NL" sz="1400" dirty="0"/>
              <a:t>Beschrijf het klanttype/de klanttypen: wie koopt de producten? </a:t>
            </a:r>
          </a:p>
          <a:p>
            <a:pPr marL="0" indent="0">
              <a:buNone/>
            </a:pPr>
            <a:r>
              <a:rPr lang="nl-NL" sz="1400" dirty="0"/>
              <a:t>Beschrijf of en zo ja met welke bedrijven het bedrijf samenwerkt. </a:t>
            </a:r>
          </a:p>
          <a:p>
            <a:pPr marL="0" indent="0">
              <a:buNone/>
            </a:pPr>
            <a:r>
              <a:rPr lang="nl-NL" sz="1400" dirty="0"/>
              <a:t>Zit het bedrijf in een </a:t>
            </a:r>
            <a:r>
              <a:rPr lang="nl-NL" sz="1400" dirty="0" err="1"/>
              <a:t>supply</a:t>
            </a:r>
            <a:r>
              <a:rPr lang="nl-NL" sz="1400" dirty="0"/>
              <a:t> chain of in een </a:t>
            </a:r>
            <a:r>
              <a:rPr lang="nl-NL" sz="1400" dirty="0" err="1"/>
              <a:t>value</a:t>
            </a:r>
            <a:r>
              <a:rPr lang="nl-NL" sz="1400" dirty="0"/>
              <a:t> </a:t>
            </a:r>
            <a:r>
              <a:rPr lang="nl-NL" sz="1400" dirty="0" err="1"/>
              <a:t>cycle</a:t>
            </a:r>
            <a:r>
              <a:rPr lang="nl-NL" sz="1400" dirty="0"/>
              <a:t>? Leg uit. </a:t>
            </a:r>
          </a:p>
          <a:p>
            <a:pPr marL="0" indent="0">
              <a:buNone/>
            </a:pPr>
            <a:r>
              <a:rPr lang="nl-NL" sz="1400" dirty="0"/>
              <a:t>Beschrijf op welk schaalniveau het bedrijf werkt. </a:t>
            </a:r>
          </a:p>
          <a:p>
            <a:pPr marL="0" indent="0">
              <a:buNone/>
            </a:pPr>
            <a:r>
              <a:rPr lang="nl-NL" sz="1400" dirty="0"/>
              <a:t>Geeft het bedrijf inhoud aan de drie vuistregels voor </a:t>
            </a:r>
            <a:r>
              <a:rPr lang="nl-NL" sz="1400" dirty="0" err="1"/>
              <a:t>glocalisering</a:t>
            </a:r>
            <a:r>
              <a:rPr lang="nl-NL" sz="1400" dirty="0"/>
              <a:t>, </a:t>
            </a:r>
            <a:r>
              <a:rPr lang="nl-NL" sz="1400" dirty="0" err="1"/>
              <a:t>zoja</a:t>
            </a:r>
            <a:r>
              <a:rPr lang="nl-NL" sz="1400" dirty="0"/>
              <a:t>, hoe? </a:t>
            </a:r>
          </a:p>
          <a:p>
            <a:pPr marL="0" indent="0">
              <a:buNone/>
            </a:pPr>
            <a:r>
              <a:rPr lang="nl-NL" sz="1400" dirty="0"/>
              <a:t>Geef een conclusie: past dit bedrijf in de nieuwe economie? Waarom wel of waarom niet? Wat zou er verbetert moeten worden om (nog) beter in de nieuwe economie te passen? Bereid een presentatie voor over het door jullie gekozen bedrijf. De presentatie moet 2 à 5 minuten duren en vindt plaats tijdens de volgende les.</a:t>
            </a:r>
          </a:p>
        </p:txBody>
      </p:sp>
      <p:sp>
        <p:nvSpPr>
          <p:cNvPr id="3" name="Titel 2"/>
          <p:cNvSpPr>
            <a:spLocks noGrp="1"/>
          </p:cNvSpPr>
          <p:nvPr>
            <p:ph type="title"/>
          </p:nvPr>
        </p:nvSpPr>
        <p:spPr>
          <a:xfrm>
            <a:off x="750404" y="-3865"/>
            <a:ext cx="8229600" cy="1143000"/>
          </a:xfrm>
        </p:spPr>
        <p:txBody>
          <a:bodyPr/>
          <a:lstStyle/>
          <a:p>
            <a:r>
              <a:rPr lang="nl-NL" dirty="0"/>
              <a:t>Opdracht</a:t>
            </a:r>
          </a:p>
        </p:txBody>
      </p:sp>
    </p:spTree>
    <p:extLst>
      <p:ext uri="{BB962C8B-B14F-4D97-AF65-F5344CB8AC3E}">
        <p14:creationId xmlns:p14="http://schemas.microsoft.com/office/powerpoint/2010/main" val="2082383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73D9D18-8FCE-47EE-9674-5C66FF43D51D}"/>
              </a:ext>
            </a:extLst>
          </p:cNvPr>
          <p:cNvSpPr>
            <a:spLocks noGrp="1"/>
          </p:cNvSpPr>
          <p:nvPr>
            <p:ph idx="1"/>
          </p:nvPr>
        </p:nvSpPr>
        <p:spPr>
          <a:xfrm>
            <a:off x="2051720" y="2204864"/>
            <a:ext cx="6635080" cy="3921299"/>
          </a:xfrm>
        </p:spPr>
        <p:txBody>
          <a:bodyPr/>
          <a:lstStyle/>
          <a:p>
            <a:r>
              <a:rPr lang="nl-NL" sz="2400" dirty="0"/>
              <a:t>Lees Hoofdstuk 3 &amp; 4 in Zakendoen in de Nieuwe Economie</a:t>
            </a:r>
          </a:p>
          <a:p>
            <a:endParaRPr lang="nl-NL" dirty="0"/>
          </a:p>
        </p:txBody>
      </p:sp>
      <p:sp>
        <p:nvSpPr>
          <p:cNvPr id="3" name="Titel 2">
            <a:extLst>
              <a:ext uri="{FF2B5EF4-FFF2-40B4-BE49-F238E27FC236}">
                <a16:creationId xmlns:a16="http://schemas.microsoft.com/office/drawing/2014/main" id="{FD3EA27E-41ED-4084-B198-3A08EDB6881A}"/>
              </a:ext>
            </a:extLst>
          </p:cNvPr>
          <p:cNvSpPr>
            <a:spLocks noGrp="1"/>
          </p:cNvSpPr>
          <p:nvPr>
            <p:ph type="title"/>
          </p:nvPr>
        </p:nvSpPr>
        <p:spPr/>
        <p:txBody>
          <a:bodyPr/>
          <a:lstStyle/>
          <a:p>
            <a:r>
              <a:rPr lang="nl-NL" dirty="0"/>
              <a:t>Huiswerk:</a:t>
            </a:r>
          </a:p>
        </p:txBody>
      </p:sp>
    </p:spTree>
    <p:extLst>
      <p:ext uri="{BB962C8B-B14F-4D97-AF65-F5344CB8AC3E}">
        <p14:creationId xmlns:p14="http://schemas.microsoft.com/office/powerpoint/2010/main" val="293832371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0824F3-B6E8-43B6-A660-73E81E4CED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D2BB1E-1A43-4C5A-A8E0-59B6CE87EFB7}">
  <ds:schemaRefs>
    <ds:schemaRef ds:uri="http://schemas.microsoft.com/sharepoint/v3/contenttype/forms"/>
  </ds:schemaRefs>
</ds:datastoreItem>
</file>

<file path=customXml/itemProps3.xml><?xml version="1.0" encoding="utf-8"?>
<ds:datastoreItem xmlns:ds="http://schemas.openxmlformats.org/officeDocument/2006/customXml" ds:itemID="{3ED2F3DC-7E04-417A-BAC6-878615610E0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1584</TotalTime>
  <Words>436</Words>
  <Application>Microsoft Office PowerPoint</Application>
  <PresentationFormat>Diavoorstelling (4:3)</PresentationFormat>
  <Paragraphs>48</Paragraphs>
  <Slides>8</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Kantoorthema</vt:lpstr>
      <vt:lpstr>PowerPoint-presentatie</vt:lpstr>
      <vt:lpstr>Programma</vt:lpstr>
      <vt:lpstr>3e venster: Schaalgrootte</vt:lpstr>
      <vt:lpstr>Glocalisering</vt:lpstr>
      <vt:lpstr>Glocalisering</vt:lpstr>
      <vt:lpstr>Glocalisering</vt:lpstr>
      <vt:lpstr>Opdracht</vt:lpstr>
      <vt:lpstr>Huiswerk:</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Stijn Weijermars</cp:lastModifiedBy>
  <cp:revision>72</cp:revision>
  <dcterms:created xsi:type="dcterms:W3CDTF">2013-11-15T15:05:42Z</dcterms:created>
  <dcterms:modified xsi:type="dcterms:W3CDTF">2019-11-26T08:17:24Z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